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Relationship Id="rId18" Type="http://schemas.openxmlformats.org/officeDocument/2006/relationships/image" Target="../media/image107.png"/><Relationship Id="rId19" Type="http://schemas.openxmlformats.org/officeDocument/2006/relationships/image" Target="../media/image108.png"/><Relationship Id="rId20" Type="http://schemas.openxmlformats.org/officeDocument/2006/relationships/image" Target="../media/image109.png"/><Relationship Id="rId21" Type="http://schemas.openxmlformats.org/officeDocument/2006/relationships/image" Target="../media/image110.png"/><Relationship Id="rId22" Type="http://schemas.openxmlformats.org/officeDocument/2006/relationships/image" Target="../media/image111.png"/><Relationship Id="rId23" Type="http://schemas.openxmlformats.org/officeDocument/2006/relationships/image" Target="../media/image112.png"/><Relationship Id="rId24" Type="http://schemas.openxmlformats.org/officeDocument/2006/relationships/image" Target="../media/image113.png"/><Relationship Id="rId25" Type="http://schemas.openxmlformats.org/officeDocument/2006/relationships/image" Target="../media/image11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7.png"/><Relationship Id="rId16" Type="http://schemas.openxmlformats.org/officeDocument/2006/relationships/image" Target="../media/image158.png"/><Relationship Id="rId17" Type="http://schemas.openxmlformats.org/officeDocument/2006/relationships/image" Target="../media/image159.png"/><Relationship Id="rId18" Type="http://schemas.openxmlformats.org/officeDocument/2006/relationships/image" Target="../media/image160.png"/><Relationship Id="rId19" Type="http://schemas.openxmlformats.org/officeDocument/2006/relationships/image" Target="../media/image161.png"/><Relationship Id="rId20" Type="http://schemas.openxmlformats.org/officeDocument/2006/relationships/image" Target="../media/image162.png"/><Relationship Id="rId21" Type="http://schemas.openxmlformats.org/officeDocument/2006/relationships/image" Target="../media/image163.png"/><Relationship Id="rId22" Type="http://schemas.openxmlformats.org/officeDocument/2006/relationships/image" Target="../media/image164.png"/><Relationship Id="rId23" Type="http://schemas.openxmlformats.org/officeDocument/2006/relationships/image" Target="../media/image165.png"/><Relationship Id="rId24" Type="http://schemas.openxmlformats.org/officeDocument/2006/relationships/image" Target="../media/image166.png"/><Relationship Id="rId25" Type="http://schemas.openxmlformats.org/officeDocument/2006/relationships/image" Target="../media/image167.png"/><Relationship Id="rId26" Type="http://schemas.openxmlformats.org/officeDocument/2006/relationships/image" Target="../media/image168.png"/><Relationship Id="rId27" Type="http://schemas.openxmlformats.org/officeDocument/2006/relationships/image" Target="../media/image169.png"/><Relationship Id="rId28" Type="http://schemas.openxmlformats.org/officeDocument/2006/relationships/image" Target="../media/image170.png"/><Relationship Id="rId29" Type="http://schemas.openxmlformats.org/officeDocument/2006/relationships/image" Target="../media/image171.png"/><Relationship Id="rId30" Type="http://schemas.openxmlformats.org/officeDocument/2006/relationships/image" Target="../media/image17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Relationship Id="rId16" Type="http://schemas.openxmlformats.org/officeDocument/2006/relationships/image" Target="../media/image192.png"/><Relationship Id="rId17" Type="http://schemas.openxmlformats.org/officeDocument/2006/relationships/image" Target="../media/image193.png"/><Relationship Id="rId18" Type="http://schemas.openxmlformats.org/officeDocument/2006/relationships/image" Target="../media/image194.png"/><Relationship Id="rId19" Type="http://schemas.openxmlformats.org/officeDocument/2006/relationships/image" Target="../media/image195.png"/><Relationship Id="rId20" Type="http://schemas.openxmlformats.org/officeDocument/2006/relationships/image" Target="../media/image196.png"/><Relationship Id="rId21" Type="http://schemas.openxmlformats.org/officeDocument/2006/relationships/image" Target="../media/image197.png"/><Relationship Id="rId22" Type="http://schemas.openxmlformats.org/officeDocument/2006/relationships/image" Target="../media/image198.png"/><Relationship Id="rId23" Type="http://schemas.openxmlformats.org/officeDocument/2006/relationships/image" Target="../media/image199.png"/><Relationship Id="rId24" Type="http://schemas.openxmlformats.org/officeDocument/2006/relationships/image" Target="../media/image200.png"/><Relationship Id="rId25" Type="http://schemas.openxmlformats.org/officeDocument/2006/relationships/image" Target="../media/image20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3" Type="http://schemas.openxmlformats.org/officeDocument/2006/relationships/image" Target="../media/image2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9" Type="http://schemas.openxmlformats.org/officeDocument/2006/relationships/image" Target="../media/image245.png"/><Relationship Id="rId10" Type="http://schemas.openxmlformats.org/officeDocument/2006/relationships/image" Target="../media/image246.png"/><Relationship Id="rId11" Type="http://schemas.openxmlformats.org/officeDocument/2006/relationships/image" Target="../media/image247.png"/><Relationship Id="rId12" Type="http://schemas.openxmlformats.org/officeDocument/2006/relationships/image" Target="../media/image248.png"/><Relationship Id="rId13" Type="http://schemas.openxmlformats.org/officeDocument/2006/relationships/image" Target="../media/image249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png"/><Relationship Id="rId3" Type="http://schemas.openxmlformats.org/officeDocument/2006/relationships/image" Target="../media/image252.png"/><Relationship Id="rId4" Type="http://schemas.openxmlformats.org/officeDocument/2006/relationships/image" Target="../media/image240.png"/><Relationship Id="rId5" Type="http://schemas.openxmlformats.org/officeDocument/2006/relationships/image" Target="../media/image253.png"/><Relationship Id="rId6" Type="http://schemas.openxmlformats.org/officeDocument/2006/relationships/image" Target="../media/image242.png"/><Relationship Id="rId7" Type="http://schemas.openxmlformats.org/officeDocument/2006/relationships/image" Target="../media/image254.png"/><Relationship Id="rId8" Type="http://schemas.openxmlformats.org/officeDocument/2006/relationships/image" Target="../media/image244.png"/><Relationship Id="rId9" Type="http://schemas.openxmlformats.org/officeDocument/2006/relationships/image" Target="../media/image255.png"/><Relationship Id="rId10" Type="http://schemas.openxmlformats.org/officeDocument/2006/relationships/image" Target="../media/image246.png"/><Relationship Id="rId11" Type="http://schemas.openxmlformats.org/officeDocument/2006/relationships/image" Target="../media/image256.png"/><Relationship Id="rId12" Type="http://schemas.openxmlformats.org/officeDocument/2006/relationships/image" Target="../media/image248.png"/><Relationship Id="rId13" Type="http://schemas.openxmlformats.org/officeDocument/2006/relationships/image" Target="../media/image257.png"/><Relationship Id="rId14" Type="http://schemas.openxmlformats.org/officeDocument/2006/relationships/image" Target="../media/image250.png"/><Relationship Id="rId15" Type="http://schemas.openxmlformats.org/officeDocument/2006/relationships/image" Target="../media/image25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Relationship Id="rId9" Type="http://schemas.openxmlformats.org/officeDocument/2006/relationships/image" Target="../media/image266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Relationship Id="rId12" Type="http://schemas.openxmlformats.org/officeDocument/2006/relationships/image" Target="../media/image269.png"/><Relationship Id="rId13" Type="http://schemas.openxmlformats.org/officeDocument/2006/relationships/image" Target="../media/image270.png"/><Relationship Id="rId14" Type="http://schemas.openxmlformats.org/officeDocument/2006/relationships/image" Target="../media/image271.png"/><Relationship Id="rId15" Type="http://schemas.openxmlformats.org/officeDocument/2006/relationships/image" Target="../media/image27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Relationship Id="rId11" Type="http://schemas.openxmlformats.org/officeDocument/2006/relationships/image" Target="../media/image28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Relationship Id="rId7" Type="http://schemas.openxmlformats.org/officeDocument/2006/relationships/image" Target="../media/image288.png"/><Relationship Id="rId8" Type="http://schemas.openxmlformats.org/officeDocument/2006/relationships/image" Target="../media/image289.png"/><Relationship Id="rId9" Type="http://schemas.openxmlformats.org/officeDocument/2006/relationships/image" Target="../media/image290.png"/><Relationship Id="rId10" Type="http://schemas.openxmlformats.org/officeDocument/2006/relationships/image" Target="../media/image291.png"/><Relationship Id="rId11" Type="http://schemas.openxmlformats.org/officeDocument/2006/relationships/image" Target="../media/image292.png"/><Relationship Id="rId12" Type="http://schemas.openxmlformats.org/officeDocument/2006/relationships/image" Target="../media/image29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Relationship Id="rId15" Type="http://schemas.openxmlformats.org/officeDocument/2006/relationships/image" Target="../media/image307.png"/><Relationship Id="rId16" Type="http://schemas.openxmlformats.org/officeDocument/2006/relationships/image" Target="../media/image30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20" Type="http://schemas.openxmlformats.org/officeDocument/2006/relationships/image" Target="../media/image75.png"/><Relationship Id="rId21" Type="http://schemas.openxmlformats.org/officeDocument/2006/relationships/image" Target="../media/image76.png"/><Relationship Id="rId22" Type="http://schemas.openxmlformats.org/officeDocument/2006/relationships/image" Target="../media/image77.png"/><Relationship Id="rId23" Type="http://schemas.openxmlformats.org/officeDocument/2006/relationships/image" Target="../media/image78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Relationship Id="rId27" Type="http://schemas.openxmlformats.org/officeDocument/2006/relationships/image" Target="../media/image82.png"/><Relationship Id="rId28" Type="http://schemas.openxmlformats.org/officeDocument/2006/relationships/image" Target="../media/image83.png"/><Relationship Id="rId29" Type="http://schemas.openxmlformats.org/officeDocument/2006/relationships/image" Target="../media/image8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functional and exhausted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22960"/>
            <a:ext cx="1835426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plot_initial_p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822960"/>
            <a:ext cx="248031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plot_canonical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685800"/>
            <a:ext cx="36576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espoke_plot_heatmap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2514600"/>
            <a:ext cx="3105150" cy="548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bespoke_plot_heatmap_legend_al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8001000"/>
            <a:ext cx="1539753" cy="685800"/>
          </a:xfrm>
          <a:prstGeom prst="rect">
            <a:avLst/>
          </a:prstGeom>
        </p:spPr>
      </p:pic>
      <p:pic>
        <p:nvPicPr>
          <p:cNvPr id="12" name="Picture 11" descr="cluster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2514600"/>
            <a:ext cx="160020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9184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cluster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3657600"/>
            <a:ext cx="1600200" cy="1371600"/>
          </a:xfrm>
          <a:prstGeom prst="rect">
            <a:avLst/>
          </a:prstGeom>
        </p:spPr>
      </p:pic>
      <p:pic>
        <p:nvPicPr>
          <p:cNvPr id="15" name="Picture 14" descr="cluster3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4800600"/>
            <a:ext cx="1600200" cy="1371600"/>
          </a:xfrm>
          <a:prstGeom prst="rect">
            <a:avLst/>
          </a:prstGeom>
        </p:spPr>
      </p:pic>
      <p:pic>
        <p:nvPicPr>
          <p:cNvPr id="16" name="Picture 15" descr="cluster4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5943600"/>
            <a:ext cx="1600200" cy="1371600"/>
          </a:xfrm>
          <a:prstGeom prst="rect">
            <a:avLst/>
          </a:prstGeom>
        </p:spPr>
      </p:pic>
      <p:pic>
        <p:nvPicPr>
          <p:cNvPr id="17" name="Picture 16" descr="cluster5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9000" y="7086600"/>
            <a:ext cx="1600200" cy="1371600"/>
          </a:xfrm>
          <a:prstGeom prst="rect">
            <a:avLst/>
          </a:prstGeom>
        </p:spPr>
      </p:pic>
      <p:pic>
        <p:nvPicPr>
          <p:cNvPr id="18" name="Picture 17" descr="plot_weights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2743200"/>
            <a:ext cx="146304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8640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20" name="Picture 19" descr="plt_CARTEx_20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400" y="5486400"/>
            <a:ext cx="3048000" cy="2286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48640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36874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36874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36874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36874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36874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36874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36874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36874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60160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920240" cy="1371600"/>
          </a:xfrm>
          <a:prstGeom prst="rect">
            <a:avLst/>
          </a:prstGeom>
        </p:spPr>
      </p:pic>
      <p:pic>
        <p:nvPicPr>
          <p:cNvPr id="16" name="Picture 15" descr="GSE160160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920240" cy="1371600"/>
          </a:xfrm>
          <a:prstGeom prst="rect">
            <a:avLst/>
          </a:prstGeom>
        </p:spPr>
      </p:pic>
      <p:pic>
        <p:nvPicPr>
          <p:cNvPr id="17" name="Picture 16" descr="GSE160160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920240" cy="1371600"/>
          </a:xfrm>
          <a:prstGeom prst="rect">
            <a:avLst/>
          </a:prstGeom>
        </p:spPr>
      </p:pic>
      <p:pic>
        <p:nvPicPr>
          <p:cNvPr id="18" name="Picture 17" descr="GSE160160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920240" cy="1371600"/>
          </a:xfrm>
          <a:prstGeom prst="rect">
            <a:avLst/>
          </a:prstGeom>
        </p:spPr>
      </p:pic>
      <p:pic>
        <p:nvPicPr>
          <p:cNvPr id="19" name="Picture 18" descr="GSE160160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60160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60160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60160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60160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60160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60160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60160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60160_explore_volcano_CAEvday0_CARTEx_C2gen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Activation and resting T cells from healthy donors</a:t>
            </a:r>
          </a:p>
        </p:txBody>
      </p:sp>
      <p:pic>
        <p:nvPicPr>
          <p:cNvPr id="3" name="Picture 2" descr="GSE126030_prepare_umap_tiss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pic>
        <p:nvPicPr>
          <p:cNvPr id="4" name="Picture 3" descr="GSE126030_prepare_umap_CARTEx_200_tiss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126030_prepare_umap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126030_prepare_umap_CARTEx_200_stimulation_stat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pic>
        <p:nvPicPr>
          <p:cNvPr id="7" name="Picture 6" descr="GSE126030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pic>
        <p:nvPicPr>
          <p:cNvPr id="8" name="Picture 7" descr="GSE126030_prepare_barplot_phase_stimulation_status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9" name="Picture 8" descr="GSE12603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pic>
        <p:nvPicPr>
          <p:cNvPr id="10" name="Picture 9" descr="GSE126030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11" name="Picture 10" descr="GSE126030_prepare_barplot_monaco_stimulation_status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816429" cy="1143000"/>
          </a:xfrm>
          <a:prstGeom prst="rect">
            <a:avLst/>
          </a:prstGeom>
        </p:spPr>
      </p:pic>
      <p:pic>
        <p:nvPicPr>
          <p:cNvPr id="12" name="Picture 11" descr="GSE126030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pic>
        <p:nvPicPr>
          <p:cNvPr id="13" name="Picture 12" descr="GSE126030_prepare_featplot_CARTEx_200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pic>
        <p:nvPicPr>
          <p:cNvPr id="14" name="Picture 13" descr="GSE126030_explore_vlnplot_stim_exhaustion_marker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2612571" cy="1828800"/>
          </a:xfrm>
          <a:prstGeom prst="rect">
            <a:avLst/>
          </a:prstGeom>
        </p:spPr>
      </p:pic>
      <p:pic>
        <p:nvPicPr>
          <p:cNvPr id="15" name="Picture 14" descr="GSE126030_aggplot_CARTEx_200_stimulation_status_monaco_split_countsiz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086600"/>
            <a:ext cx="1828800" cy="1828800"/>
          </a:xfrm>
          <a:prstGeom prst="rect">
            <a:avLst/>
          </a:prstGeom>
        </p:spPr>
      </p:pic>
      <p:pic>
        <p:nvPicPr>
          <p:cNvPr id="16" name="Picture 15" descr="GSE126030_query_agg_aggplot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70866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T cells from healthy donors and cancer patients (MD Anderson pan-cancer)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mdandersonTCM_prepare_umap_CARTEx_200_tissue_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mdandersonTCM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mdandersonTCM_prepare_barplot_phase_tissue_typ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7" name="Picture 6" descr="mdandersonTCM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mdandersonTCM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mdandersonTCM_prepare_barplot_monaco_tissue_typ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mdandersonTCM_featplot_CARTEx_200_tissu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mdandersonTCM_prepare_vlnplot_tissue_type_exhaustion_marker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438400" cy="1828800"/>
          </a:xfrm>
          <a:prstGeom prst="rect">
            <a:avLst/>
          </a:prstGeom>
        </p:spPr>
      </p:pic>
      <p:pic>
        <p:nvPicPr>
          <p:cNvPr id="13" name="Picture 12" descr="mdandersonTCM_aggplot_CARTEx_200_TissueType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5486400"/>
            <a:ext cx="2351314" cy="1828800"/>
          </a:xfrm>
          <a:prstGeom prst="rect">
            <a:avLst/>
          </a:prstGeom>
        </p:spPr>
      </p:pic>
      <p:pic>
        <p:nvPicPr>
          <p:cNvPr id="14" name="Picture 13" descr="mdandersonTCM_prepare_compare_sigs_CARTEx_TS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7543800"/>
            <a:ext cx="2194560" cy="1828800"/>
          </a:xfrm>
          <a:prstGeom prst="rect">
            <a:avLst/>
          </a:prstGeom>
        </p:spPr>
      </p:pic>
      <p:pic>
        <p:nvPicPr>
          <p:cNvPr id="15" name="Picture 14" descr="mdandersonTCM_prepare_umap_TSR_tissue_typ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3200" y="7543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CARTEx applied to clinical oncology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2057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120575_prepare_barplot_phase_response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85800"/>
            <a:ext cx="783771" cy="1371600"/>
          </a:xfrm>
          <a:prstGeom prst="rect">
            <a:avLst/>
          </a:prstGeom>
        </p:spPr>
      </p:pic>
      <p:pic>
        <p:nvPicPr>
          <p:cNvPr id="6" name="Picture 5" descr="GSE12057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120575_prepare_barplot_monaco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685800"/>
            <a:ext cx="783771" cy="1371600"/>
          </a:xfrm>
          <a:prstGeom prst="rect">
            <a:avLst/>
          </a:prstGeom>
        </p:spPr>
      </p:pic>
      <p:pic>
        <p:nvPicPr>
          <p:cNvPr id="8" name="Picture 7" descr="GSE120575_featplot_CARTEx_200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pic>
        <p:nvPicPr>
          <p:cNvPr id="9" name="Picture 8" descr="GSE12057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743200"/>
            <a:ext cx="1851660" cy="1371600"/>
          </a:xfrm>
          <a:prstGeom prst="rect">
            <a:avLst/>
          </a:prstGeom>
        </p:spPr>
      </p:pic>
      <p:pic>
        <p:nvPicPr>
          <p:cNvPr id="10" name="Picture 9" descr="GSE120575_plot_volcano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743200"/>
            <a:ext cx="2194560" cy="1828800"/>
          </a:xfrm>
          <a:prstGeom prst="rect">
            <a:avLst/>
          </a:prstGeom>
        </p:spPr>
      </p:pic>
      <p:pic>
        <p:nvPicPr>
          <p:cNvPr id="11" name="Picture 10" descr="GSE120575_query_agg_aggplot_CARTEx_200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7432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2743200"/>
            <a:ext cx="1828800" cy="1828800"/>
          </a:xfrm>
          <a:prstGeom prst="rect">
            <a:avLst/>
          </a:prstGeom>
        </p:spPr>
      </p:pic>
      <p:pic>
        <p:nvPicPr>
          <p:cNvPr id="13" name="Picture 12" descr="GSE151511_prepare_umap_responde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800600"/>
            <a:ext cx="2057400" cy="1371600"/>
          </a:xfrm>
          <a:prstGeom prst="rect">
            <a:avLst/>
          </a:prstGeom>
        </p:spPr>
      </p:pic>
      <p:pic>
        <p:nvPicPr>
          <p:cNvPr id="14" name="Picture 13" descr="GSE151511_prepare_umap_pha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800600"/>
            <a:ext cx="2057400" cy="1371600"/>
          </a:xfrm>
          <a:prstGeom prst="rect">
            <a:avLst/>
          </a:prstGeom>
        </p:spPr>
      </p:pic>
      <p:pic>
        <p:nvPicPr>
          <p:cNvPr id="15" name="Picture 14" descr="GSE151511_prepare_barplot_phase_responder_slim_noN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800600"/>
            <a:ext cx="783771" cy="1371600"/>
          </a:xfrm>
          <a:prstGeom prst="rect">
            <a:avLst/>
          </a:prstGeom>
        </p:spPr>
      </p:pic>
      <p:pic>
        <p:nvPicPr>
          <p:cNvPr id="16" name="Picture 15" descr="GSE151511_prepare_umap_predicted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4800600"/>
            <a:ext cx="1988820" cy="1371600"/>
          </a:xfrm>
          <a:prstGeom prst="rect">
            <a:avLst/>
          </a:prstGeom>
        </p:spPr>
      </p:pic>
      <p:pic>
        <p:nvPicPr>
          <p:cNvPr id="17" name="Picture 16" descr="GSE151511_prepare_barplot_monaco_responder_slim_noNA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3800" y="4800600"/>
            <a:ext cx="783771" cy="1371600"/>
          </a:xfrm>
          <a:prstGeom prst="rect">
            <a:avLst/>
          </a:prstGeom>
        </p:spPr>
      </p:pic>
      <p:pic>
        <p:nvPicPr>
          <p:cNvPr id="18" name="Picture 17" descr="GSE151511_prepare_featplot_CARTEx_200_respond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6858000"/>
            <a:ext cx="1028700" cy="1371600"/>
          </a:xfrm>
          <a:prstGeom prst="rect">
            <a:avLst/>
          </a:prstGeom>
        </p:spPr>
      </p:pic>
      <p:pic>
        <p:nvPicPr>
          <p:cNvPr id="19" name="Picture 18" descr="GSE151511_prepare_umap_CARTEx_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6858000"/>
            <a:ext cx="1851660" cy="1371600"/>
          </a:xfrm>
          <a:prstGeom prst="rect">
            <a:avLst/>
          </a:prstGeom>
        </p:spPr>
      </p:pic>
      <p:pic>
        <p:nvPicPr>
          <p:cNvPr id="20" name="Picture 19" descr="GSE151511_plot_volcano_baseline_respons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6858000"/>
            <a:ext cx="2194560" cy="1828800"/>
          </a:xfrm>
          <a:prstGeom prst="rect">
            <a:avLst/>
          </a:prstGeom>
        </p:spPr>
      </p:pic>
      <p:pic>
        <p:nvPicPr>
          <p:cNvPr id="21" name="Picture 20" descr="GSE151511_query_agg_aggplot_CARTEx_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6858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aggplot_CARTEx_200_response_monaco_split_countsiz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3800" y="6858000"/>
            <a:ext cx="1828800" cy="1828800"/>
          </a:xfrm>
          <a:prstGeom prst="rect">
            <a:avLst/>
          </a:prstGeom>
        </p:spPr>
      </p:pic>
      <p:pic>
        <p:nvPicPr>
          <p:cNvPr id="23" name="Picture 22" descr="GSE125881_prepare_umap_group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8915400"/>
            <a:ext cx="2057400" cy="1371600"/>
          </a:xfrm>
          <a:prstGeom prst="rect">
            <a:avLst/>
          </a:prstGeom>
        </p:spPr>
      </p:pic>
      <p:pic>
        <p:nvPicPr>
          <p:cNvPr id="24" name="Picture 23" descr="GSE125881_prepare_umap_phas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8915400"/>
            <a:ext cx="2057400" cy="1371600"/>
          </a:xfrm>
          <a:prstGeom prst="rect">
            <a:avLst/>
          </a:prstGeom>
        </p:spPr>
      </p:pic>
      <p:pic>
        <p:nvPicPr>
          <p:cNvPr id="25" name="Picture 24" descr="GSE125881_prepare_barplot_phase_group2_sli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43400" y="8915400"/>
            <a:ext cx="979714" cy="1371600"/>
          </a:xfrm>
          <a:prstGeom prst="rect">
            <a:avLst/>
          </a:prstGeom>
        </p:spPr>
      </p:pic>
      <p:pic>
        <p:nvPicPr>
          <p:cNvPr id="26" name="Picture 25" descr="GSE125881_prepare_umap_predicted_monaco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6400" y="8915400"/>
            <a:ext cx="1988820" cy="1371600"/>
          </a:xfrm>
          <a:prstGeom prst="rect">
            <a:avLst/>
          </a:prstGeom>
        </p:spPr>
      </p:pic>
      <p:pic>
        <p:nvPicPr>
          <p:cNvPr id="27" name="Picture 26" descr="GSE125881_prepare_barplot_monaco_group2_sli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43800" y="8915400"/>
            <a:ext cx="979714" cy="1371600"/>
          </a:xfrm>
          <a:prstGeom prst="rect">
            <a:avLst/>
          </a:prstGeom>
        </p:spPr>
      </p:pic>
      <p:pic>
        <p:nvPicPr>
          <p:cNvPr id="28" name="Picture 27" descr="GSE125881_prepare_featplot_CARTEx_200_group2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" y="10972800"/>
            <a:ext cx="1028700" cy="1371600"/>
          </a:xfrm>
          <a:prstGeom prst="rect">
            <a:avLst/>
          </a:prstGeom>
        </p:spPr>
      </p:pic>
      <p:pic>
        <p:nvPicPr>
          <p:cNvPr id="29" name="Picture 28" descr="GSE125881_prepare_u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1600" y="10972800"/>
            <a:ext cx="1920240" cy="1371600"/>
          </a:xfrm>
          <a:prstGeom prst="rect">
            <a:avLst/>
          </a:prstGeom>
        </p:spPr>
      </p:pic>
      <p:pic>
        <p:nvPicPr>
          <p:cNvPr id="30" name="Picture 29" descr="GSE125881_query_agg_aggplot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00400" y="10972800"/>
            <a:ext cx="2133600" cy="1828800"/>
          </a:xfrm>
          <a:prstGeom prst="rect">
            <a:avLst/>
          </a:prstGeom>
        </p:spPr>
      </p:pic>
      <p:pic>
        <p:nvPicPr>
          <p:cNvPr id="31" name="Picture 30" descr="GSE125881_aggplot_CARTEx_200_group2_monaco_split_countsiz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3600" y="10972800"/>
            <a:ext cx="2438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  <p:pic>
        <p:nvPicPr>
          <p:cNvPr id="5" name="Picture 4" descr="GSE125881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5486400" cy="1371600"/>
          </a:xfrm>
          <a:prstGeom prst="rect">
            <a:avLst/>
          </a:prstGeom>
        </p:spPr>
      </p:pic>
      <p:pic>
        <p:nvPicPr>
          <p:cNvPr id="6" name="Picture 5" descr="GSE125881_prepare_umap_CARTEx_200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7" name="Picture 6" descr="GSE125881_prepare_umap_CARTEx_200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20575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20575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20575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20575_prepare_scatter_CARTEx_200_LCMV_baseline_respon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20575_prepare_scatter_CARTEx_200_NKlike_baseline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20575_prepare_scatter_CARTEx_200_BBD_baseline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20575_prepare_scatter_CARTEx_200_PD1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20575_query_agg_aggplot_LCMV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query_agg_aggplot_NKlike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20575_query_agg_aggplot_BBD_Tex_baselin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20575_query_agg_aggplot_PD1_Tex_baselin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51511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851660" cy="1371600"/>
          </a:xfrm>
          <a:prstGeom prst="rect">
            <a:avLst/>
          </a:prstGeom>
        </p:spPr>
      </p:pic>
      <p:pic>
        <p:nvPicPr>
          <p:cNvPr id="16" name="Picture 15" descr="GSE151511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851660" cy="1371600"/>
          </a:xfrm>
          <a:prstGeom prst="rect">
            <a:avLst/>
          </a:prstGeom>
        </p:spPr>
      </p:pic>
      <p:pic>
        <p:nvPicPr>
          <p:cNvPr id="17" name="Picture 16" descr="GSE151511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851660" cy="1371600"/>
          </a:xfrm>
          <a:prstGeom prst="rect">
            <a:avLst/>
          </a:prstGeom>
        </p:spPr>
      </p:pic>
      <p:pic>
        <p:nvPicPr>
          <p:cNvPr id="18" name="Picture 17" descr="GSE151511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851660" cy="1371600"/>
          </a:xfrm>
          <a:prstGeom prst="rect">
            <a:avLst/>
          </a:prstGeom>
        </p:spPr>
      </p:pic>
      <p:pic>
        <p:nvPicPr>
          <p:cNvPr id="19" name="Picture 18" descr="GSE151511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51511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51511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51511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51511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51511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51511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COVID-19 severity and SARS-CoV-2-reactive T cell exhaustion</a:t>
            </a:r>
          </a:p>
        </p:txBody>
      </p:sp>
      <p:pic>
        <p:nvPicPr>
          <p:cNvPr id="3" name="Picture 2" descr="GSE153931_prepare_umap_orig_vi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CARTEx_200_orig_vir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53931_prepare_umap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CARTEx_200_severity_mo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pic>
        <p:nvPicPr>
          <p:cNvPr id="7" name="Picture 6" descr="GSE153931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pic>
        <p:nvPicPr>
          <p:cNvPr id="8" name="Picture 7" descr="GSE153931_prepare_barplot_phase_severity_mod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685800" cy="1143000"/>
          </a:xfrm>
          <a:prstGeom prst="rect">
            <a:avLst/>
          </a:prstGeom>
        </p:spPr>
      </p:pic>
      <p:pic>
        <p:nvPicPr>
          <p:cNvPr id="9" name="Picture 8" descr="GSE153931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pic>
        <p:nvPicPr>
          <p:cNvPr id="10" name="Picture 9" descr="GSE153931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11" name="Picture 10" descr="GSE153931_prepare_barplot_monaco_severity_mod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685800" cy="1143000"/>
          </a:xfrm>
          <a:prstGeom prst="rect">
            <a:avLst/>
          </a:prstGeom>
        </p:spPr>
      </p:pic>
      <p:pic>
        <p:nvPicPr>
          <p:cNvPr id="12" name="Picture 11" descr="GSE153931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pic>
        <p:nvPicPr>
          <p:cNvPr id="13" name="Picture 12" descr="GSE153931_prepare_featplot_CARTEx_200_severity_mo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pic>
        <p:nvPicPr>
          <p:cNvPr id="14" name="Picture 13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1828800" cy="1828800"/>
          </a:xfrm>
          <a:prstGeom prst="rect">
            <a:avLst/>
          </a:prstGeom>
        </p:spPr>
      </p:pic>
      <p:pic>
        <p:nvPicPr>
          <p:cNvPr id="15" name="Picture 14" descr="GSE153931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70866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53931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53931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53931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53931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53931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53931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53931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53931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53931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53931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7. CARTEx applied to CD8 T cells in autoimmune disorders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pic>
        <p:nvPicPr>
          <p:cNvPr id="4" name="Picture 3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71600" cy="1371600"/>
          </a:xfrm>
          <a:prstGeom prst="rect">
            <a:avLst/>
          </a:prstGeom>
        </p:spPr>
      </p:pic>
      <p:pic>
        <p:nvPicPr>
          <p:cNvPr id="6" name="Picture 5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85800"/>
            <a:ext cx="1371600" cy="1371600"/>
          </a:xfrm>
          <a:prstGeom prst="rect">
            <a:avLst/>
          </a:prstGeom>
        </p:spPr>
      </p:pic>
      <p:pic>
        <p:nvPicPr>
          <p:cNvPr id="8" name="Picture 7" descr="GSE207935_prepare_featplot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pic>
        <p:nvPicPr>
          <p:cNvPr id="9" name="Picture 8" descr="GSE20793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27432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query_agg_aggplo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743200"/>
            <a:ext cx="2438400" cy="1828800"/>
          </a:xfrm>
          <a:prstGeom prst="rect">
            <a:avLst/>
          </a:prstGeom>
        </p:spPr>
      </p:pic>
      <p:pic>
        <p:nvPicPr>
          <p:cNvPr id="11" name="Picture 10" descr="GSE207935_aggplot_CARTEx_200_affstatstim_monaco_split_countsiz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743200"/>
            <a:ext cx="2743200" cy="1828800"/>
          </a:xfrm>
          <a:prstGeom prst="rect">
            <a:avLst/>
          </a:prstGeom>
        </p:spPr>
      </p:pic>
      <p:pic>
        <p:nvPicPr>
          <p:cNvPr id="12" name="Picture 11" descr="GSE207935_plot_volcano_STAT3GOF_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pic>
        <p:nvPicPr>
          <p:cNvPr id="13" name="Picture 12" descr="GSE207935_plot_volcano_STAT3GOF_contro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6858000"/>
            <a:ext cx="2194560" cy="1828800"/>
          </a:xfrm>
          <a:prstGeom prst="rect">
            <a:avLst/>
          </a:prstGeom>
        </p:spPr>
      </p:pic>
      <p:pic>
        <p:nvPicPr>
          <p:cNvPr id="14" name="Picture 13" descr="barplot_significant_pathways_STAT3_GOF_intersec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0360" y="4800600"/>
            <a:ext cx="4655127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2. Biological context / Evaluation with other exhaustion and cell state signatures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7048831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plot_heatmap_legend_al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14400"/>
            <a:ext cx="1539753" cy="685800"/>
          </a:xfrm>
          <a:prstGeom prst="rect">
            <a:avLst/>
          </a:prstGeom>
        </p:spPr>
      </p:pic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860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plot_mean_zscore_by_signat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029200"/>
            <a:ext cx="40005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plot_pathways_analysi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5029200"/>
            <a:ext cx="4663440" cy="3886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77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2" name="Picture 11" descr="upset_exhaustion_state_sig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58000"/>
            <a:ext cx="5172891" cy="1645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6858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4" name="Picture 13" descr="barplot_significant_pathway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686800"/>
            <a:ext cx="4937760" cy="1645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" y="8686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u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u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umap_activation_affstatst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u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umap_anerg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u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umap_senescence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u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umap_TSR_affstat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umap_Tex_Ter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6868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umap_Tex_Term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8686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umap_Tex_KL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287000"/>
            <a:ext cx="1920240" cy="1371600"/>
          </a:xfrm>
          <a:prstGeom prst="rect">
            <a:avLst/>
          </a:prstGeom>
        </p:spPr>
      </p:pic>
      <p:pic>
        <p:nvPicPr>
          <p:cNvPr id="16" name="Picture 15" descr="GSE207935_prepare_umap_Tex_KLR_affstatsti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 (cell type differentiation)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umap_CARTEx_200_monac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u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umap_activation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u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umap_anergy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u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umap_senescence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u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umap_TSR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umap_Tex_Ter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6868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umap_Tex_Term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8686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umap_Tex_KL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287000"/>
            <a:ext cx="1920240" cy="1371600"/>
          </a:xfrm>
          <a:prstGeom prst="rect">
            <a:avLst/>
          </a:prstGeom>
        </p:spPr>
      </p:pic>
      <p:pic>
        <p:nvPicPr>
          <p:cNvPr id="16" name="Picture 15" descr="GSE207935_prepare_umap_Tex_KLR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 (diffusion maps)</a:t>
            </a:r>
          </a:p>
        </p:txBody>
      </p:sp>
      <p:pic>
        <p:nvPicPr>
          <p:cNvPr id="3" name="Picture 2" descr="GSE207935_prepare_d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d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d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dmap_activation_affstatst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d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dmap_anerg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d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dmap_senescence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d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dmap_TSR_affstat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dmap_Tex_Ter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6868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dmap_Tex_Term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8686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dmap_Tex_KL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287000"/>
            <a:ext cx="1920240" cy="1371600"/>
          </a:xfrm>
          <a:prstGeom prst="rect">
            <a:avLst/>
          </a:prstGeom>
        </p:spPr>
      </p:pic>
      <p:pic>
        <p:nvPicPr>
          <p:cNvPr id="16" name="Picture 15" descr="GSE207935_prepare_dmap_Tex_KLR_affstatsti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Severe psoriasis is distinct from T cell exhaustion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46264_prepare_umap_CARTEx_200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46264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228850" cy="1371600"/>
          </a:xfrm>
          <a:prstGeom prst="rect">
            <a:avLst/>
          </a:prstGeom>
        </p:spPr>
      </p:pic>
      <p:pic>
        <p:nvPicPr>
          <p:cNvPr id="6" name="Picture 5" descr="GSE146264_prepare_barplot_phase_severity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7" name="Picture 6" descr="GSE146264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2194560" cy="1371600"/>
          </a:xfrm>
          <a:prstGeom prst="rect">
            <a:avLst/>
          </a:prstGeom>
        </p:spPr>
      </p:pic>
      <p:pic>
        <p:nvPicPr>
          <p:cNvPr id="9" name="Picture 8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0" name="Picture 9" descr="GSE146264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BEACH domain deficiencies (autoimmunity caused by defective CTLA-4 trafficking)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pic>
        <p:nvPicPr>
          <p:cNvPr id="4" name="Picture 3" descr="GSE196606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96606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GSE196606_prepare_barplot_phas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7" name="Picture 6" descr="GSE196606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0" name="Picture 9" descr="GSE196606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pic>
        <p:nvPicPr>
          <p:cNvPr id="13" name="Picture 12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5486400"/>
            <a:ext cx="164592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T cell exhaustion in neurodegenerative diseases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Zenodo3993994_blood_prepare_umap_CARTEx_200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743200" cy="1371600"/>
          </a:xfrm>
          <a:prstGeom prst="rect">
            <a:avLst/>
          </a:prstGeom>
        </p:spPr>
      </p:pic>
      <p:pic>
        <p:nvPicPr>
          <p:cNvPr id="5" name="Picture 4" descr="Zenodo3993994_blood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Zenodo3993994_blood_prepare_barplot_phase_disea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653143" cy="1143000"/>
          </a:xfrm>
          <a:prstGeom prst="rect">
            <a:avLst/>
          </a:prstGeom>
        </p:spPr>
      </p:pic>
      <p:pic>
        <p:nvPicPr>
          <p:cNvPr id="7" name="Picture 6" descr="Zenodo3993994_blood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Zenodo3993994_blood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653143" cy="1143000"/>
          </a:xfrm>
          <a:prstGeom prst="rect">
            <a:avLst/>
          </a:prstGeom>
        </p:spPr>
      </p:pic>
      <p:pic>
        <p:nvPicPr>
          <p:cNvPr id="10" name="Picture 9" descr="Zenodo3993994_blood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Zenodo3993994_blood_explore_plot_volcano_Parkinson_bloo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2194560" cy="1828800"/>
          </a:xfrm>
          <a:prstGeom prst="rect">
            <a:avLst/>
          </a:prstGeom>
        </p:spPr>
      </p:pic>
      <p:pic>
        <p:nvPicPr>
          <p:cNvPr id="12" name="Picture 11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090057" cy="1828800"/>
          </a:xfrm>
          <a:prstGeom prst="rect">
            <a:avLst/>
          </a:prstGeom>
        </p:spPr>
      </p:pic>
      <p:pic>
        <p:nvPicPr>
          <p:cNvPr id="13" name="Picture 12" descr="Zenodo3993994_blood_prepare_dmap_diseas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1920240" cy="1371600"/>
          </a:xfrm>
          <a:prstGeom prst="rect">
            <a:avLst/>
          </a:prstGeom>
        </p:spPr>
      </p:pic>
      <p:pic>
        <p:nvPicPr>
          <p:cNvPr id="14" name="Picture 13" descr="Zenodo3993994_blood_prepare_dmap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7543800"/>
            <a:ext cx="1920240" cy="1371600"/>
          </a:xfrm>
          <a:prstGeom prst="rect">
            <a:avLst/>
          </a:prstGeom>
        </p:spPr>
      </p:pic>
      <p:pic>
        <p:nvPicPr>
          <p:cNvPr id="15" name="Picture 14" descr="Zenodo3993994_blood_transition_transitplot_disease_monaco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543800"/>
            <a:ext cx="3200400" cy="1828800"/>
          </a:xfrm>
          <a:prstGeom prst="rect">
            <a:avLst/>
          </a:prstGeom>
        </p:spPr>
      </p:pic>
      <p:pic>
        <p:nvPicPr>
          <p:cNvPr id="16" name="Picture 15" descr="Zenodo3993994_blood_prepare_dmap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9601200"/>
            <a:ext cx="1920240" cy="1371600"/>
          </a:xfrm>
          <a:prstGeom prst="rect">
            <a:avLst/>
          </a:prstGeom>
        </p:spPr>
      </p:pic>
      <p:pic>
        <p:nvPicPr>
          <p:cNvPr id="17" name="Picture 16" descr="Zenodo3993994_blood_transition_transitplot_disease_CARTEx_200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9601200"/>
            <a:ext cx="347472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Signature representation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4114800" cy="205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upset_expt_CARTEx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685800"/>
            <a:ext cx="51435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fraction_CARTEx_repch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00400"/>
            <a:ext cx="3429000" cy="1143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fraction_sig_repchart_CAR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572000"/>
            <a:ext cx="3429000" cy="1143000"/>
          </a:xfrm>
          <a:prstGeom prst="rect">
            <a:avLst/>
          </a:prstGeom>
        </p:spPr>
      </p:pic>
      <p:pic>
        <p:nvPicPr>
          <p:cNvPr id="10" name="Picture 9" descr="ggvenn_compare_exhaustion_sig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6400800"/>
            <a:ext cx="1828800" cy="1828800"/>
          </a:xfrm>
          <a:prstGeom prst="rect">
            <a:avLst/>
          </a:prstGeom>
        </p:spPr>
      </p:pic>
      <p:pic>
        <p:nvPicPr>
          <p:cNvPr id="11" name="Picture 10" descr="upset_exhaustion_differentiati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6400800"/>
            <a:ext cx="3135086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glmnet</a:t>
            </a:r>
          </a:p>
        </p:txBody>
      </p:sp>
      <p:pic>
        <p:nvPicPr>
          <p:cNvPr id="3" name="Picture 2" descr="glmnet_equ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564851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glmnet_multiple_regress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7340159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espoke_glmnet_alphasiz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943600"/>
            <a:ext cx="196150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plt_CARTEx_8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5943600"/>
            <a:ext cx="24384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060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upset_expt_CARTEx8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5943600"/>
            <a:ext cx="371475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492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T cell exhaustion is distinct from aging, cell cycle, and differentiation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cs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6858000" cy="1371600"/>
          </a:xfrm>
          <a:prstGeom prst="rect">
            <a:avLst/>
          </a:prstGeom>
        </p:spPr>
      </p:pic>
      <p:pic>
        <p:nvPicPr>
          <p:cNvPr id="6" name="Picture 5" descr="GSE136184_cs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7" name="Picture 6" descr="GSE136184_cs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1143000" cy="1143000"/>
          </a:xfrm>
          <a:prstGeom prst="rect">
            <a:avLst/>
          </a:prstGeom>
        </p:spPr>
      </p:pic>
      <p:pic>
        <p:nvPicPr>
          <p:cNvPr id="8" name="Picture 7" descr="GSE136184_cs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9" name="Picture 8" descr="GSE136184_cs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10" name="Picture 9" descr="GSE136184_cs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1143000" cy="1143000"/>
          </a:xfrm>
          <a:prstGeom prst="rect">
            <a:avLst/>
          </a:prstGeom>
        </p:spPr>
      </p:pic>
      <p:pic>
        <p:nvPicPr>
          <p:cNvPr id="11" name="Picture 10" descr="GSE136184_cs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2" name="Picture 11" descr="GSE136184_cs_prepare_vlnplot_age_group_exhaustion_marker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3200400" cy="1828800"/>
          </a:xfrm>
          <a:prstGeom prst="rect">
            <a:avLst/>
          </a:prstGeom>
        </p:spPr>
      </p:pic>
      <p:pic>
        <p:nvPicPr>
          <p:cNvPr id="13" name="Picture 12" descr="GSE136184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3048000" cy="1828800"/>
          </a:xfrm>
          <a:prstGeom prst="rect">
            <a:avLst/>
          </a:prstGeom>
        </p:spPr>
      </p:pic>
      <p:pic>
        <p:nvPicPr>
          <p:cNvPr id="14" name="Picture 13" descr="GSE136184_cs_extract_umap_highlight_combin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2743200" cy="1371600"/>
          </a:xfrm>
          <a:prstGeom prst="rect">
            <a:avLst/>
          </a:prstGeom>
        </p:spPr>
      </p:pic>
      <p:pic>
        <p:nvPicPr>
          <p:cNvPr id="15" name="Picture 14" descr="GSE136184_featplot_CARTEx_200_extract_iden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9000" y="7543800"/>
            <a:ext cx="1028700" cy="1371600"/>
          </a:xfrm>
          <a:prstGeom prst="rect">
            <a:avLst/>
          </a:prstGeom>
        </p:spPr>
      </p:pic>
      <p:pic>
        <p:nvPicPr>
          <p:cNvPr id="16" name="Picture 15" descr="GSE136184_vlnplot_CARTEx_200_extract_ident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0600" y="7543800"/>
            <a:ext cx="1028700" cy="1371600"/>
          </a:xfrm>
          <a:prstGeom prst="rect">
            <a:avLst/>
          </a:prstGeom>
        </p:spPr>
      </p:pic>
      <p:pic>
        <p:nvPicPr>
          <p:cNvPr id="17" name="Picture 16" descr="GSE136184_transition_volcano_OTvYN_CARTEx_63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2200" y="7543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</a:t>
            </a:r>
          </a:p>
        </p:txBody>
      </p:sp>
      <p:pic>
        <p:nvPicPr>
          <p:cNvPr id="3" name="Picture 2" descr="GSE136184_l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pic>
        <p:nvPicPr>
          <p:cNvPr id="4" name="Picture 3" descr="GSE136184_l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36184_l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GSE136184_l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7" name="Picture 6" descr="GSE136184_l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36184_l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GSE136184_l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0" name="Picture 9" descr="GSE136184_l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</a:t>
            </a:r>
          </a:p>
        </p:txBody>
      </p:sp>
      <p:pic>
        <p:nvPicPr>
          <p:cNvPr id="3" name="Picture 2" descr="GSE136184_cs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36184_cs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36184_cs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36184_cs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36184_cs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192024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Validation in exhaustion-prone models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6" name="Picture 5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43200"/>
            <a:ext cx="2612571" cy="1828800"/>
          </a:xfrm>
          <a:prstGeom prst="rect">
            <a:avLst/>
          </a:prstGeom>
        </p:spPr>
      </p:pic>
      <p:pic>
        <p:nvPicPr>
          <p:cNvPr id="9" name="Picture 8" descr="GSE136874_transition_volcano_GD2vCD1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743200"/>
            <a:ext cx="2194560" cy="1828800"/>
          </a:xfrm>
          <a:prstGeom prst="rect">
            <a:avLst/>
          </a:prstGeom>
        </p:spPr>
      </p:pic>
      <p:pic>
        <p:nvPicPr>
          <p:cNvPr id="10" name="Picture 9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743200"/>
            <a:ext cx="1028700" cy="1371600"/>
          </a:xfrm>
          <a:prstGeom prst="rect">
            <a:avLst/>
          </a:prstGeom>
        </p:spPr>
      </p:pic>
      <p:pic>
        <p:nvPicPr>
          <p:cNvPr id="11" name="Picture 10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2743200"/>
            <a:ext cx="1851660" cy="1371600"/>
          </a:xfrm>
          <a:prstGeom prst="rect">
            <a:avLst/>
          </a:prstGeom>
        </p:spPr>
      </p:pic>
      <p:pic>
        <p:nvPicPr>
          <p:cNvPr id="12" name="Picture 11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7432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8006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800600"/>
            <a:ext cx="2057400" cy="1371600"/>
          </a:xfrm>
          <a:prstGeom prst="rect">
            <a:avLst/>
          </a:prstGeom>
        </p:spPr>
      </p:pic>
      <p:pic>
        <p:nvPicPr>
          <p:cNvPr id="15" name="Picture 14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800600"/>
            <a:ext cx="1920240" cy="1371600"/>
          </a:xfrm>
          <a:prstGeom prst="rect">
            <a:avLst/>
          </a:prstGeom>
        </p:spPr>
      </p:pic>
      <p:pic>
        <p:nvPicPr>
          <p:cNvPr id="16" name="Picture 1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800600"/>
            <a:ext cx="3200400" cy="1828800"/>
          </a:xfrm>
          <a:prstGeom prst="rect">
            <a:avLst/>
          </a:prstGeom>
        </p:spPr>
      </p:pic>
      <p:pic>
        <p:nvPicPr>
          <p:cNvPr id="17" name="Picture 16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58000"/>
            <a:ext cx="2057400" cy="1371600"/>
          </a:xfrm>
          <a:prstGeom prst="rect">
            <a:avLst/>
          </a:prstGeom>
        </p:spPr>
      </p:pic>
      <p:pic>
        <p:nvPicPr>
          <p:cNvPr id="18" name="Picture 17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858000"/>
            <a:ext cx="2057400" cy="1371600"/>
          </a:xfrm>
          <a:prstGeom prst="rect">
            <a:avLst/>
          </a:prstGeom>
        </p:spPr>
      </p:pic>
      <p:pic>
        <p:nvPicPr>
          <p:cNvPr id="19" name="Picture 18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6858000"/>
            <a:ext cx="979714" cy="1371600"/>
          </a:xfrm>
          <a:prstGeom prst="rect">
            <a:avLst/>
          </a:prstGeom>
        </p:spPr>
      </p:pic>
      <p:pic>
        <p:nvPicPr>
          <p:cNvPr id="20" name="Picture 19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6858000"/>
            <a:ext cx="1988820" cy="1371600"/>
          </a:xfrm>
          <a:prstGeom prst="rect">
            <a:avLst/>
          </a:prstGeom>
        </p:spPr>
      </p:pic>
      <p:pic>
        <p:nvPicPr>
          <p:cNvPr id="21" name="Picture 20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858000"/>
            <a:ext cx="979714" cy="1371600"/>
          </a:xfrm>
          <a:prstGeom prst="rect">
            <a:avLst/>
          </a:prstGeom>
        </p:spPr>
      </p:pic>
      <p:pic>
        <p:nvPicPr>
          <p:cNvPr id="22" name="Picture 21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8915400"/>
            <a:ext cx="2612571" cy="1828800"/>
          </a:xfrm>
          <a:prstGeom prst="rect">
            <a:avLst/>
          </a:prstGeom>
        </p:spPr>
      </p:pic>
      <p:pic>
        <p:nvPicPr>
          <p:cNvPr id="23" name="Picture 22" descr="GSE160160_explore_volcano_CAEvday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915400"/>
            <a:ext cx="2194560" cy="1828800"/>
          </a:xfrm>
          <a:prstGeom prst="rect">
            <a:avLst/>
          </a:prstGeom>
        </p:spPr>
      </p:pic>
      <p:pic>
        <p:nvPicPr>
          <p:cNvPr id="24" name="Picture 23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915400"/>
            <a:ext cx="1028700" cy="1371600"/>
          </a:xfrm>
          <a:prstGeom prst="rect">
            <a:avLst/>
          </a:prstGeom>
        </p:spPr>
      </p:pic>
      <p:pic>
        <p:nvPicPr>
          <p:cNvPr id="25" name="Picture 24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915400"/>
            <a:ext cx="1920240" cy="1371600"/>
          </a:xfrm>
          <a:prstGeom prst="rect">
            <a:avLst/>
          </a:prstGeom>
        </p:spPr>
      </p:pic>
      <p:pic>
        <p:nvPicPr>
          <p:cNvPr id="26" name="Picture 25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915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10972800"/>
            <a:ext cx="1828800" cy="1828800"/>
          </a:xfrm>
          <a:prstGeom prst="rect">
            <a:avLst/>
          </a:prstGeom>
        </p:spPr>
      </p:pic>
      <p:pic>
        <p:nvPicPr>
          <p:cNvPr id="28" name="Picture 27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10972800"/>
            <a:ext cx="2057400" cy="1371600"/>
          </a:xfrm>
          <a:prstGeom prst="rect">
            <a:avLst/>
          </a:prstGeom>
        </p:spPr>
      </p:pic>
      <p:pic>
        <p:nvPicPr>
          <p:cNvPr id="29" name="Picture 2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43400" y="10972800"/>
            <a:ext cx="1920240" cy="1371600"/>
          </a:xfrm>
          <a:prstGeom prst="rect">
            <a:avLst/>
          </a:prstGeom>
        </p:spPr>
      </p:pic>
      <p:pic>
        <p:nvPicPr>
          <p:cNvPr id="30" name="Picture 29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10972800"/>
            <a:ext cx="3200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CARTEx_200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743200" cy="1371600"/>
          </a:xfrm>
          <a:prstGeom prst="rect">
            <a:avLst/>
          </a:prstGeom>
        </p:spPr>
      </p:pic>
      <p:pic>
        <p:nvPicPr>
          <p:cNvPr id="4" name="Picture 3" descr="GSE136874_prepare_umap_CARTEx_200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4114800" cy="1371600"/>
          </a:xfrm>
          <a:prstGeom prst="rect">
            <a:avLst/>
          </a:prstGeom>
        </p:spPr>
      </p:pic>
      <p:pic>
        <p:nvPicPr>
          <p:cNvPr id="5" name="Picture 4" descr="GSE136874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5486400" cy="1371600"/>
          </a:xfrm>
          <a:prstGeom prst="rect">
            <a:avLst/>
          </a:prstGeom>
        </p:spPr>
      </p:pic>
      <p:pic>
        <p:nvPicPr>
          <p:cNvPr id="6" name="Picture 5" descr="GSE160160_prepare_umap_CARTEx_200_expos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86400"/>
            <a:ext cx="2743200" cy="1371600"/>
          </a:xfrm>
          <a:prstGeom prst="rect">
            <a:avLst/>
          </a:prstGeom>
        </p:spPr>
      </p:pic>
      <p:pic>
        <p:nvPicPr>
          <p:cNvPr id="7" name="Picture 6" descr="GSE160160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7086600"/>
            <a:ext cx="4114800" cy="1371600"/>
          </a:xfrm>
          <a:prstGeom prst="rect">
            <a:avLst/>
          </a:prstGeom>
        </p:spPr>
      </p:pic>
      <p:pic>
        <p:nvPicPr>
          <p:cNvPr id="8" name="Picture 7" descr="GSE160160_prepare_umap_CARTEx_200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8686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